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10287000" cx="18288000"/>
  <p:notesSz cx="7559675" cy="10691800"/>
  <p:embeddedFontLst>
    <p:embeddedFont>
      <p:font typeface="Franklin Gothic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r/EhQ+Ug7+7RSCrPMWEj9tXx1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customschemas.google.com/relationships/presentationmetadata" Target="metadata"/><Relationship Id="rId21" Type="http://schemas.openxmlformats.org/officeDocument/2006/relationships/slide" Target="slides/slide14.xml"/><Relationship Id="rId43" Type="http://schemas.openxmlformats.org/officeDocument/2006/relationships/font" Target="fonts/FranklinGothic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8ecf1ee90_0_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d8ecf1ee90_0_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8ecf1ee90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2d8ecf1ee90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8ecf1ee90_0_5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d8ecf1ee90_0_5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8ecf1ee90_0_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d8ecf1ee90_0_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8ecf1ee90_0_7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2d8ecf1ee90_0_7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8ecf1ee90_0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d8ecf1ee90_0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8ecf1ee90_0_8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d8ecf1ee90_0_8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8ecf1ee90_0_1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2d8ecf1ee90_0_1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8ecf1ee90_0_1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2d8ecf1ee90_0_1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93b652517_1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93b652517_1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93b652517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2d93b652517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93b652517_1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93b652517_1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93b652517_1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93b652517_1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93b652517_1_7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93b652517_1_7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93b652517_1_8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93b652517_1_8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93b652517_1_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2d93b652517_1_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93b652517_1_8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93b652517_1_8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994219a91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994219a91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994219a91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994219a91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93b652517_1_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2d93b652517_1_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c9cd3025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g34c9cd3025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93b652517_1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d93b652517_1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93b652517_1_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2d93b652517_1_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c9cd30259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34c9cd30259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c9cd30259_0_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g34c9cd30259_0_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93b652517_1_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2d93b652517_1_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c9cd30259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34c9cd30259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dfbc8d1c4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34dfbc8d1c4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93b652517_1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d93b652517_1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8ecf1ee90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d8ecf1ee90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8ecf1ee90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d8ecf1ee90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8ecf1ee90_0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d8ecf1ee90_0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8ecf1ee90_0_10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d8ecf1ee90_0_10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4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4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5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5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6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7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8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8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0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1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1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1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2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82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2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3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3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83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84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4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5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5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5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85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6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86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6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86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86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6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98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99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00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00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2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03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03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3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04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04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04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05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05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05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06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06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07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107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07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07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08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08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08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08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08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08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1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6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8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9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9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9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0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60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0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61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1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61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2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2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63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3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3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63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64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4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4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64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4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64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9"/>
          <p:cNvGrpSpPr/>
          <p:nvPr/>
        </p:nvGrpSpPr>
        <p:grpSpPr>
          <a:xfrm>
            <a:off x="14345280" y="-144720"/>
            <a:ext cx="3942360" cy="10431360"/>
            <a:chOff x="14345280" y="-144720"/>
            <a:chExt cx="3942360" cy="10431360"/>
          </a:xfrm>
        </p:grpSpPr>
        <p:sp>
          <p:nvSpPr>
            <p:cNvPr id="7" name="Google Shape;7;p29"/>
            <p:cNvSpPr/>
            <p:nvPr/>
          </p:nvSpPr>
          <p:spPr>
            <a:xfrm>
              <a:off x="14345280" y="0"/>
              <a:ext cx="3942360" cy="10286640"/>
            </a:xfrm>
            <a:custGeom>
              <a:rect b="b" l="l" r="r" t="t"/>
              <a:pathLst>
                <a:path extrusionOk="0" h="2709333" w="1038406">
                  <a:moveTo>
                    <a:pt x="0" y="0"/>
                  </a:moveTo>
                  <a:lnTo>
                    <a:pt x="1038406" y="0"/>
                  </a:lnTo>
                  <a:lnTo>
                    <a:pt x="10384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32D5F"/>
            </a:solidFill>
            <a:ln>
              <a:noFill/>
            </a:ln>
          </p:spPr>
        </p:sp>
        <p:sp>
          <p:nvSpPr>
            <p:cNvPr id="8" name="Google Shape;8;p29"/>
            <p:cNvSpPr/>
            <p:nvPr/>
          </p:nvSpPr>
          <p:spPr>
            <a:xfrm>
              <a:off x="14345280" y="-144720"/>
              <a:ext cx="3942360" cy="10431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9;p29"/>
          <p:cNvGrpSpPr/>
          <p:nvPr/>
        </p:nvGrpSpPr>
        <p:grpSpPr>
          <a:xfrm>
            <a:off x="1456920" y="1299960"/>
            <a:ext cx="285120" cy="429840"/>
            <a:chOff x="1456920" y="1299960"/>
            <a:chExt cx="285120" cy="429840"/>
          </a:xfrm>
        </p:grpSpPr>
        <p:sp>
          <p:nvSpPr>
            <p:cNvPr id="10" name="Google Shape;10;p29"/>
            <p:cNvSpPr/>
            <p:nvPr/>
          </p:nvSpPr>
          <p:spPr>
            <a:xfrm>
              <a:off x="1456920" y="1444680"/>
              <a:ext cx="285120" cy="285120"/>
            </a:xfrm>
            <a:custGeom>
              <a:rect b="b" l="l" r="r" t="t"/>
              <a:pathLst>
                <a:path extrusionOk="0" h="75212" w="75212">
                  <a:moveTo>
                    <a:pt x="0" y="0"/>
                  </a:moveTo>
                  <a:lnTo>
                    <a:pt x="75212" y="0"/>
                  </a:lnTo>
                  <a:lnTo>
                    <a:pt x="75212" y="75212"/>
                  </a:lnTo>
                  <a:lnTo>
                    <a:pt x="0" y="75212"/>
                  </a:lnTo>
                  <a:close/>
                </a:path>
              </a:pathLst>
            </a:custGeom>
            <a:solidFill>
              <a:srgbClr val="232D5F"/>
            </a:solidFill>
            <a:ln>
              <a:noFill/>
            </a:ln>
          </p:spPr>
        </p:sp>
        <p:sp>
          <p:nvSpPr>
            <p:cNvPr id="11" name="Google Shape;11;p29"/>
            <p:cNvSpPr/>
            <p:nvPr/>
          </p:nvSpPr>
          <p:spPr>
            <a:xfrm>
              <a:off x="1456920" y="1299960"/>
              <a:ext cx="285120" cy="429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" name="Google Shape;12;p29"/>
          <p:cNvCxnSpPr/>
          <p:nvPr/>
        </p:nvCxnSpPr>
        <p:spPr>
          <a:xfrm>
            <a:off x="2360880" y="1568160"/>
            <a:ext cx="11536920" cy="360"/>
          </a:xfrm>
          <a:prstGeom prst="straightConnector1">
            <a:avLst/>
          </a:prstGeom>
          <a:noFill/>
          <a:ln cap="flat" cmpd="sng" w="38100">
            <a:solidFill>
              <a:srgbClr val="00AA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9"/>
          <p:cNvSpPr/>
          <p:nvPr/>
        </p:nvSpPr>
        <p:spPr>
          <a:xfrm>
            <a:off x="15452640" y="8263440"/>
            <a:ext cx="1806120" cy="1313640"/>
          </a:xfrm>
          <a:custGeom>
            <a:rect b="b" l="l" r="r" t="t"/>
            <a:pathLst>
              <a:path extrusionOk="0" h="1313848" w="1806540">
                <a:moveTo>
                  <a:pt x="0" y="0"/>
                </a:moveTo>
                <a:lnTo>
                  <a:pt x="1806540" y="0"/>
                </a:lnTo>
                <a:lnTo>
                  <a:pt x="1806540" y="1313848"/>
                </a:lnTo>
                <a:lnTo>
                  <a:pt x="0" y="1313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2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5"/>
          <p:cNvGrpSpPr/>
          <p:nvPr/>
        </p:nvGrpSpPr>
        <p:grpSpPr>
          <a:xfrm>
            <a:off x="0" y="-140040"/>
            <a:ext cx="18287640" cy="10426680"/>
            <a:chOff x="0" y="-140040"/>
            <a:chExt cx="18287640" cy="10426680"/>
          </a:xfrm>
        </p:grpSpPr>
        <p:grpSp>
          <p:nvGrpSpPr>
            <p:cNvPr id="66" name="Google Shape;66;p35"/>
            <p:cNvGrpSpPr/>
            <p:nvPr/>
          </p:nvGrpSpPr>
          <p:grpSpPr>
            <a:xfrm>
              <a:off x="0" y="-140040"/>
              <a:ext cx="18287640" cy="10426680"/>
              <a:chOff x="0" y="-140040"/>
              <a:chExt cx="18287640" cy="10426680"/>
            </a:xfrm>
          </p:grpSpPr>
          <p:sp>
            <p:nvSpPr>
              <p:cNvPr id="67" name="Google Shape;67;p35"/>
              <p:cNvSpPr/>
              <p:nvPr/>
            </p:nvSpPr>
            <p:spPr>
              <a:xfrm>
                <a:off x="0" y="0"/>
                <a:ext cx="18287640" cy="10286640"/>
              </a:xfrm>
              <a:custGeom>
                <a:rect b="b" l="l" r="r" t="t"/>
                <a:pathLst>
                  <a:path extrusionOk="0" h="2795761" w="2013801">
                    <a:moveTo>
                      <a:pt x="0" y="0"/>
                    </a:moveTo>
                    <a:lnTo>
                      <a:pt x="2013801" y="0"/>
                    </a:lnTo>
                    <a:lnTo>
                      <a:pt x="2013801" y="2795761"/>
                    </a:lnTo>
                    <a:lnTo>
                      <a:pt x="0" y="2795761"/>
                    </a:lnTo>
                    <a:close/>
                  </a:path>
                </a:pathLst>
              </a:custGeom>
              <a:solidFill>
                <a:srgbClr val="232D5F"/>
              </a:solidFill>
              <a:ln>
                <a:noFill/>
              </a:ln>
            </p:spPr>
          </p:sp>
          <p:sp>
            <p:nvSpPr>
              <p:cNvPr id="68" name="Google Shape;68;p35"/>
              <p:cNvSpPr/>
              <p:nvPr/>
            </p:nvSpPr>
            <p:spPr>
              <a:xfrm>
                <a:off x="0" y="-140040"/>
                <a:ext cx="18287640" cy="1042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35"/>
            <p:cNvGrpSpPr/>
            <p:nvPr/>
          </p:nvGrpSpPr>
          <p:grpSpPr>
            <a:xfrm>
              <a:off x="1456920" y="1299960"/>
              <a:ext cx="285120" cy="429840"/>
              <a:chOff x="1456920" y="1299960"/>
              <a:chExt cx="285120" cy="429840"/>
            </a:xfrm>
          </p:grpSpPr>
          <p:sp>
            <p:nvSpPr>
              <p:cNvPr id="70" name="Google Shape;70;p35"/>
              <p:cNvSpPr/>
              <p:nvPr/>
            </p:nvSpPr>
            <p:spPr>
              <a:xfrm>
                <a:off x="1456920" y="1444680"/>
                <a:ext cx="285120" cy="285120"/>
              </a:xfrm>
              <a:custGeom>
                <a:rect b="b" l="l" r="r" t="t"/>
                <a:pathLst>
                  <a:path extrusionOk="0" h="75212" w="75212">
                    <a:moveTo>
                      <a:pt x="0" y="0"/>
                    </a:moveTo>
                    <a:lnTo>
                      <a:pt x="75212" y="0"/>
                    </a:lnTo>
                    <a:lnTo>
                      <a:pt x="75212" y="75212"/>
                    </a:lnTo>
                    <a:lnTo>
                      <a:pt x="0" y="75212"/>
                    </a:lnTo>
                    <a:close/>
                  </a:path>
                </a:pathLst>
              </a:custGeom>
              <a:solidFill>
                <a:srgbClr val="00AACA"/>
              </a:solidFill>
              <a:ln>
                <a:noFill/>
              </a:ln>
            </p:spPr>
          </p:sp>
          <p:sp>
            <p:nvSpPr>
              <p:cNvPr id="71" name="Google Shape;71;p35"/>
              <p:cNvSpPr/>
              <p:nvPr/>
            </p:nvSpPr>
            <p:spPr>
              <a:xfrm>
                <a:off x="1456920" y="1299960"/>
                <a:ext cx="285120" cy="429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" name="Google Shape;72;p35"/>
            <p:cNvCxnSpPr/>
            <p:nvPr/>
          </p:nvCxnSpPr>
          <p:spPr>
            <a:xfrm>
              <a:off x="2360880" y="1568160"/>
              <a:ext cx="14406480" cy="360"/>
            </a:xfrm>
            <a:prstGeom prst="straightConnector1">
              <a:avLst/>
            </a:prstGeom>
            <a:noFill/>
            <a:ln cap="flat" cmpd="sng" w="38100">
              <a:solidFill>
                <a:srgbClr val="00AAC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" name="Google Shape;73;p35"/>
            <p:cNvSpPr/>
            <p:nvPr/>
          </p:nvSpPr>
          <p:spPr>
            <a:xfrm>
              <a:off x="15452640" y="8263440"/>
              <a:ext cx="1806120" cy="1313640"/>
            </a:xfrm>
            <a:custGeom>
              <a:rect b="b" l="l" r="r" t="t"/>
              <a:pathLst>
                <a:path extrusionOk="0" h="1313848" w="1806540">
                  <a:moveTo>
                    <a:pt x="0" y="0"/>
                  </a:moveTo>
                  <a:lnTo>
                    <a:pt x="1806540" y="0"/>
                  </a:lnTo>
                  <a:lnTo>
                    <a:pt x="1806540" y="1313848"/>
                  </a:lnTo>
                  <a:lnTo>
                    <a:pt x="0" y="1313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4" name="Google Shape;74;p3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9"/>
          <p:cNvGrpSpPr/>
          <p:nvPr/>
        </p:nvGrpSpPr>
        <p:grpSpPr>
          <a:xfrm>
            <a:off x="0" y="-140040"/>
            <a:ext cx="18287640" cy="10426680"/>
            <a:chOff x="0" y="-140040"/>
            <a:chExt cx="18287640" cy="10426680"/>
          </a:xfrm>
        </p:grpSpPr>
        <p:grpSp>
          <p:nvGrpSpPr>
            <p:cNvPr id="126" name="Google Shape;126;p39"/>
            <p:cNvGrpSpPr/>
            <p:nvPr/>
          </p:nvGrpSpPr>
          <p:grpSpPr>
            <a:xfrm>
              <a:off x="0" y="-140040"/>
              <a:ext cx="18287640" cy="10426680"/>
              <a:chOff x="0" y="-140040"/>
              <a:chExt cx="18287640" cy="10426680"/>
            </a:xfrm>
          </p:grpSpPr>
          <p:sp>
            <p:nvSpPr>
              <p:cNvPr id="127" name="Google Shape;127;p39"/>
              <p:cNvSpPr/>
              <p:nvPr/>
            </p:nvSpPr>
            <p:spPr>
              <a:xfrm>
                <a:off x="0" y="0"/>
                <a:ext cx="18287640" cy="10286640"/>
              </a:xfrm>
              <a:custGeom>
                <a:rect b="b" l="l" r="r" t="t"/>
                <a:pathLst>
                  <a:path extrusionOk="0" h="2795761" w="2013801">
                    <a:moveTo>
                      <a:pt x="0" y="0"/>
                    </a:moveTo>
                    <a:lnTo>
                      <a:pt x="2013801" y="0"/>
                    </a:lnTo>
                    <a:lnTo>
                      <a:pt x="2013801" y="2795761"/>
                    </a:lnTo>
                    <a:lnTo>
                      <a:pt x="0" y="2795761"/>
                    </a:lnTo>
                    <a:close/>
                  </a:path>
                </a:pathLst>
              </a:custGeom>
              <a:solidFill>
                <a:srgbClr val="232D5F"/>
              </a:solidFill>
              <a:ln>
                <a:noFill/>
              </a:ln>
            </p:spPr>
          </p:sp>
          <p:sp>
            <p:nvSpPr>
              <p:cNvPr id="128" name="Google Shape;128;p39"/>
              <p:cNvSpPr/>
              <p:nvPr/>
            </p:nvSpPr>
            <p:spPr>
              <a:xfrm>
                <a:off x="0" y="-140040"/>
                <a:ext cx="18287640" cy="1042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39"/>
            <p:cNvGrpSpPr/>
            <p:nvPr/>
          </p:nvGrpSpPr>
          <p:grpSpPr>
            <a:xfrm>
              <a:off x="1456920" y="1299960"/>
              <a:ext cx="285120" cy="429840"/>
              <a:chOff x="1456920" y="1299960"/>
              <a:chExt cx="285120" cy="429840"/>
            </a:xfrm>
          </p:grpSpPr>
          <p:sp>
            <p:nvSpPr>
              <p:cNvPr id="130" name="Google Shape;130;p39"/>
              <p:cNvSpPr/>
              <p:nvPr/>
            </p:nvSpPr>
            <p:spPr>
              <a:xfrm>
                <a:off x="1456920" y="1444680"/>
                <a:ext cx="285120" cy="285120"/>
              </a:xfrm>
              <a:custGeom>
                <a:rect b="b" l="l" r="r" t="t"/>
                <a:pathLst>
                  <a:path extrusionOk="0" h="75212" w="75212">
                    <a:moveTo>
                      <a:pt x="0" y="0"/>
                    </a:moveTo>
                    <a:lnTo>
                      <a:pt x="75212" y="0"/>
                    </a:lnTo>
                    <a:lnTo>
                      <a:pt x="75212" y="75212"/>
                    </a:lnTo>
                    <a:lnTo>
                      <a:pt x="0" y="75212"/>
                    </a:lnTo>
                    <a:close/>
                  </a:path>
                </a:pathLst>
              </a:custGeom>
              <a:solidFill>
                <a:srgbClr val="00AACA"/>
              </a:solidFill>
              <a:ln>
                <a:noFill/>
              </a:ln>
            </p:spPr>
          </p:sp>
          <p:sp>
            <p:nvSpPr>
              <p:cNvPr id="131" name="Google Shape;131;p39"/>
              <p:cNvSpPr/>
              <p:nvPr/>
            </p:nvSpPr>
            <p:spPr>
              <a:xfrm>
                <a:off x="1456920" y="1299960"/>
                <a:ext cx="285120" cy="429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2" name="Google Shape;132;p39"/>
            <p:cNvCxnSpPr/>
            <p:nvPr/>
          </p:nvCxnSpPr>
          <p:spPr>
            <a:xfrm>
              <a:off x="2360880" y="1568160"/>
              <a:ext cx="14406480" cy="360"/>
            </a:xfrm>
            <a:prstGeom prst="straightConnector1">
              <a:avLst/>
            </a:prstGeom>
            <a:noFill/>
            <a:ln cap="flat" cmpd="sng" w="38100">
              <a:solidFill>
                <a:srgbClr val="00AAC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p39"/>
            <p:cNvSpPr/>
            <p:nvPr/>
          </p:nvSpPr>
          <p:spPr>
            <a:xfrm>
              <a:off x="15452640" y="8263440"/>
              <a:ext cx="1806120" cy="1313640"/>
            </a:xfrm>
            <a:custGeom>
              <a:rect b="b" l="l" r="r" t="t"/>
              <a:pathLst>
                <a:path extrusionOk="0" h="1313848" w="1806540">
                  <a:moveTo>
                    <a:pt x="0" y="0"/>
                  </a:moveTo>
                  <a:lnTo>
                    <a:pt x="1806540" y="0"/>
                  </a:lnTo>
                  <a:lnTo>
                    <a:pt x="1806540" y="1313848"/>
                  </a:lnTo>
                  <a:lnTo>
                    <a:pt x="0" y="1313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1"/>
          <p:cNvGrpSpPr/>
          <p:nvPr/>
        </p:nvGrpSpPr>
        <p:grpSpPr>
          <a:xfrm>
            <a:off x="0" y="1028520"/>
            <a:ext cx="17259120" cy="8435520"/>
            <a:chOff x="0" y="1028520"/>
            <a:chExt cx="17259120" cy="8435520"/>
          </a:xfrm>
        </p:grpSpPr>
        <p:cxnSp>
          <p:nvCxnSpPr>
            <p:cNvPr id="184" name="Google Shape;184;p31"/>
            <p:cNvCxnSpPr/>
            <p:nvPr/>
          </p:nvCxnSpPr>
          <p:spPr>
            <a:xfrm flipH="1" rot="10800000">
              <a:off x="0" y="1028520"/>
              <a:ext cx="9144000" cy="19080"/>
            </a:xfrm>
            <a:prstGeom prst="straightConnector1">
              <a:avLst/>
            </a:prstGeom>
            <a:noFill/>
            <a:ln cap="flat" cmpd="sng" w="38100">
              <a:solidFill>
                <a:srgbClr val="00AAC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31"/>
            <p:cNvSpPr/>
            <p:nvPr/>
          </p:nvSpPr>
          <p:spPr>
            <a:xfrm>
              <a:off x="15940080" y="8505000"/>
              <a:ext cx="1319040" cy="959040"/>
            </a:xfrm>
            <a:custGeom>
              <a:rect b="b" l="l" r="r" t="t"/>
              <a:pathLst>
                <a:path extrusionOk="0" h="959527" w="1319350">
                  <a:moveTo>
                    <a:pt x="0" y="0"/>
                  </a:moveTo>
                  <a:lnTo>
                    <a:pt x="1319350" y="0"/>
                  </a:lnTo>
                  <a:lnTo>
                    <a:pt x="1319350" y="959527"/>
                  </a:lnTo>
                  <a:lnTo>
                    <a:pt x="0" y="9595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86" name="Google Shape;186;p3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/>
          <p:nvPr/>
        </p:nvSpPr>
        <p:spPr>
          <a:xfrm>
            <a:off x="1742400" y="3983040"/>
            <a:ext cx="1215504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233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000"/>
              <a:buFont typeface="Franklin Gothic"/>
              <a:buNone/>
            </a:pPr>
            <a:r>
              <a:rPr b="0" i="0" lang="pt-BR" sz="6000" u="none" cap="none" strike="noStrike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Science 1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"/>
          <p:cNvSpPr/>
          <p:nvPr/>
        </p:nvSpPr>
        <p:spPr>
          <a:xfrm>
            <a:off x="1971000" y="5330520"/>
            <a:ext cx="11926800" cy="3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33"/>
              </a:lnSpc>
              <a:spcBef>
                <a:spcPts val="0"/>
              </a:spcBef>
              <a:spcAft>
                <a:spcPts val="0"/>
              </a:spcAft>
              <a:buClr>
                <a:srgbClr val="00AACA"/>
              </a:buClr>
              <a:buSzPts val="3000"/>
              <a:buFont typeface="Franklin Gothic"/>
              <a:buNone/>
            </a:pPr>
            <a:r>
              <a:rPr lang="pt-BR" sz="3000">
                <a:solidFill>
                  <a:srgbClr val="00AAC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pt-BR" sz="3000">
                <a:solidFill>
                  <a:srgbClr val="00AAC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nálise exploratória de dados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8ecf1ee90_0_34"/>
          <p:cNvSpPr/>
          <p:nvPr/>
        </p:nvSpPr>
        <p:spPr>
          <a:xfrm>
            <a:off x="6345500" y="2718950"/>
            <a:ext cx="113199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Univariada não gráfica</a:t>
            </a:r>
            <a:r>
              <a:rPr lang="pt-BR" sz="2600"/>
              <a:t>:  É a forma mais simples de análise de dados, onde os dados analisados consistem em apenas </a:t>
            </a:r>
            <a:r>
              <a:rPr b="1" lang="pt-BR" sz="2600"/>
              <a:t>uma</a:t>
            </a:r>
            <a:r>
              <a:rPr lang="pt-BR" sz="2600"/>
              <a:t> </a:t>
            </a:r>
            <a:r>
              <a:rPr b="1" lang="pt-BR" sz="2600"/>
              <a:t>variável</a:t>
            </a:r>
            <a:r>
              <a:rPr lang="pt-BR" sz="2600"/>
              <a:t>. Como é uma única variável, não lida com causas ou relações. O principal objetivo da análise univariada é </a:t>
            </a:r>
            <a:r>
              <a:rPr b="1" lang="pt-BR" sz="2600"/>
              <a:t>descrever</a:t>
            </a:r>
            <a:r>
              <a:rPr lang="pt-BR" sz="2600"/>
              <a:t> </a:t>
            </a:r>
            <a:r>
              <a:rPr b="1" lang="pt-BR" sz="2600"/>
              <a:t>dados</a:t>
            </a:r>
            <a:r>
              <a:rPr lang="pt-BR" sz="2600"/>
              <a:t> e </a:t>
            </a:r>
            <a:r>
              <a:rPr b="1" lang="pt-BR" sz="2600"/>
              <a:t>encontrar</a:t>
            </a:r>
            <a:r>
              <a:rPr lang="pt-BR" sz="2600"/>
              <a:t> </a:t>
            </a:r>
            <a:r>
              <a:rPr b="1" lang="pt-BR" sz="2600"/>
              <a:t>padrões</a:t>
            </a:r>
            <a:r>
              <a:rPr lang="pt-BR" sz="2600"/>
              <a:t> que existam dentro deles.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d8ecf1ee90_0_34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d8ecf1ee9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00" y="2702425"/>
            <a:ext cx="4133000" cy="68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8ecf1ee90_0_41"/>
          <p:cNvSpPr/>
          <p:nvPr/>
        </p:nvSpPr>
        <p:spPr>
          <a:xfrm>
            <a:off x="1359000" y="2542900"/>
            <a:ext cx="163065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Univariada gráfica</a:t>
            </a:r>
            <a:r>
              <a:rPr lang="pt-BR" sz="2600"/>
              <a:t>. Métodos não gráficos não apresentam uma imagem completa dos dados. Portanto os métodos gráficos são necessários. </a:t>
            </a:r>
            <a:br>
              <a:rPr lang="pt-BR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Histograma: </a:t>
            </a:r>
            <a:r>
              <a:rPr lang="pt-BR" sz="2600">
                <a:solidFill>
                  <a:schemeClr val="dk1"/>
                </a:solidFill>
              </a:rPr>
              <a:t>gráfico de barras no qual cada barra representa a frequência (contagem) ou proporção (contagem/contagem total) de casos para uma faixa de valores.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600"/>
            </a:b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d8ecf1ee90_0_41"/>
          <p:cNvSpPr/>
          <p:nvPr/>
        </p:nvSpPr>
        <p:spPr>
          <a:xfrm>
            <a:off x="1359000" y="1326600"/>
            <a:ext cx="16578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 - Univariada gr</a:t>
            </a: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áfica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2d8ecf1ee9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25" y="4916250"/>
            <a:ext cx="7390732" cy="49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8ecf1ee90_0_59"/>
          <p:cNvSpPr/>
          <p:nvPr/>
        </p:nvSpPr>
        <p:spPr>
          <a:xfrm>
            <a:off x="1359000" y="2542900"/>
            <a:ext cx="163065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Univariada gráfica</a:t>
            </a:r>
            <a:r>
              <a:rPr lang="pt-BR" sz="2600"/>
              <a:t>. Métodos não gráficos não apresentam uma imagem completa dos dados. Portanto os métodos gráficos são necessários. </a:t>
            </a:r>
            <a:br>
              <a:rPr lang="pt-BR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Box plots</a:t>
            </a:r>
            <a:r>
              <a:rPr lang="pt-BR" sz="2600">
                <a:solidFill>
                  <a:schemeClr val="dk1"/>
                </a:solidFill>
              </a:rPr>
              <a:t>, que representam graficamente o resumo de cinco números: mínimo, primeiro quartil, mediana, terceiro quartil e máximo.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2d8ecf1ee90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500" y="5163700"/>
            <a:ext cx="6623012" cy="48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d8ecf1ee90_0_59"/>
          <p:cNvSpPr/>
          <p:nvPr/>
        </p:nvSpPr>
        <p:spPr>
          <a:xfrm>
            <a:off x="1359000" y="1326600"/>
            <a:ext cx="16578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 - Univariada gráfica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8ecf1ee90_0_47"/>
          <p:cNvSpPr/>
          <p:nvPr/>
        </p:nvSpPr>
        <p:spPr>
          <a:xfrm>
            <a:off x="1359000" y="2542900"/>
            <a:ext cx="163065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Multivariada não gráfic</a:t>
            </a:r>
            <a:r>
              <a:rPr lang="pt-BR" sz="2600"/>
              <a:t>a: dados multivariados surgem de mais de uma variável. Técnicas de EDA não gráficas multivariadas geralmente mostram a relação entre duas ou mais variáveis dos dados por meio de cruzamento de tabelas ou estatísticas.</a:t>
            </a:r>
            <a:br>
              <a:rPr lang="pt-BR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Tabela de contingência:</a:t>
            </a:r>
            <a:endParaRPr b="1"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d8ecf1ee90_0_47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d8ecf1ee9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650" y="4732025"/>
            <a:ext cx="9830700" cy="53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8ecf1ee90_0_79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2d8ecf1ee90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75" y="3216700"/>
            <a:ext cx="11447626" cy="56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d8ecf1ee90_0_79"/>
          <p:cNvSpPr txBox="1"/>
          <p:nvPr/>
        </p:nvSpPr>
        <p:spPr>
          <a:xfrm>
            <a:off x="1089475" y="2379650"/>
            <a:ext cx="1070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Correlação de Spearman/Pearson: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8ecf1ee90_0_94"/>
          <p:cNvSpPr/>
          <p:nvPr/>
        </p:nvSpPr>
        <p:spPr>
          <a:xfrm>
            <a:off x="10388425" y="2542900"/>
            <a:ext cx="72771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Multivariada gráfica</a:t>
            </a:r>
            <a:r>
              <a:rPr lang="pt-BR" sz="2600"/>
              <a:t>: os dados multivariados usam gráficos para exibir relações entre dois ou mais conjuntos de dados.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Gráfico de dispersão</a:t>
            </a:r>
            <a:r>
              <a:rPr lang="pt-BR" sz="2600"/>
              <a:t>: utilizado para plotar pontos de dados em um eixo horizontal e um eixo vertical para mostrar quanto uma variável é afetada por outra.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d8ecf1ee90_0_94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2d8ecf1ee90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775" y="2542900"/>
            <a:ext cx="9210875" cy="60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8ecf1ee90_0_88"/>
          <p:cNvSpPr/>
          <p:nvPr/>
        </p:nvSpPr>
        <p:spPr>
          <a:xfrm>
            <a:off x="9624750" y="2542900"/>
            <a:ext cx="80406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Multivariada gráfica</a:t>
            </a:r>
            <a:r>
              <a:rPr lang="pt-BR" sz="2600"/>
              <a:t>: os dados multivariados usam gráficos para exibir relações entre dois ou mais conjuntos de dados. 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Gráfico de bolhas, visualização de dados que exibe vários círculos (bolhas) em um gráfico bidimensional.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d8ecf1ee90_0_88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d8ecf1ee90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00" y="2891275"/>
            <a:ext cx="9068050" cy="6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8ecf1ee90_0_113"/>
          <p:cNvSpPr/>
          <p:nvPr/>
        </p:nvSpPr>
        <p:spPr>
          <a:xfrm>
            <a:off x="9624750" y="2542900"/>
            <a:ext cx="80406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Multivariada gráfica</a:t>
            </a:r>
            <a:r>
              <a:rPr lang="pt-BR" sz="2600"/>
              <a:t>: os dados multivariados usam gráficos para exibir relações entre dois ou mais conjuntos de dados. 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Gráfico de </a:t>
            </a:r>
            <a:r>
              <a:rPr b="1" lang="pt-BR" sz="2600"/>
              <a:t>mapa de calor</a:t>
            </a:r>
            <a:endParaRPr b="1"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2d8ecf1ee90_0_113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Os 4 Tipos de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2d8ecf1ee90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50" y="2542900"/>
            <a:ext cx="8771251" cy="69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8ecf1ee90_0_126"/>
          <p:cNvSpPr/>
          <p:nvPr/>
        </p:nvSpPr>
        <p:spPr>
          <a:xfrm>
            <a:off x="1238100" y="6872400"/>
            <a:ext cx="15811800" cy="3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Estatística Descritiva: </a:t>
            </a:r>
            <a:r>
              <a:rPr lang="pt-BR" sz="2600"/>
              <a:t>Calcular métricas como média, mediana, desvio padrão e valores mínimos/máximos </a:t>
            </a:r>
            <a:r>
              <a:rPr lang="pt-BR" sz="2600">
                <a:solidFill>
                  <a:schemeClr val="dk1"/>
                </a:solidFill>
              </a:rPr>
              <a:t>bem como desvio-padrão e variâncias</a:t>
            </a:r>
            <a:r>
              <a:rPr lang="pt-BR" sz="2600"/>
              <a:t> ajuda a entender a distribuição das variáveis e algumas de suas características.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d8ecf1ee90_0_126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Como aplicar EDA eficientemente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2d8ecf1ee90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63" y="2928375"/>
            <a:ext cx="114204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d8ecf1ee90_0_126"/>
          <p:cNvSpPr/>
          <p:nvPr/>
        </p:nvSpPr>
        <p:spPr>
          <a:xfrm>
            <a:off x="3573075" y="3241700"/>
            <a:ext cx="2146800" cy="25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2d93b652517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75" y="1956387"/>
            <a:ext cx="10556224" cy="6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93b652517_1_0"/>
          <p:cNvSpPr/>
          <p:nvPr/>
        </p:nvSpPr>
        <p:spPr>
          <a:xfrm>
            <a:off x="2447330" y="4525200"/>
            <a:ext cx="14406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30"/>
              <a:buFont typeface="Franklin Gothic"/>
              <a:buNone/>
            </a:pPr>
            <a:r>
              <a:rPr lang="pt-BR" sz="1003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Conceitos iniciais</a:t>
            </a:r>
            <a:endParaRPr b="0" i="0" sz="100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d93b652517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75" y="1549925"/>
            <a:ext cx="13693275" cy="8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d93b652517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50" y="1794850"/>
            <a:ext cx="12356251" cy="75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2d93b652517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750" y="1866925"/>
            <a:ext cx="11277600" cy="76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2d93b65251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975" y="1895725"/>
            <a:ext cx="11277600" cy="76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93b652517_1_32"/>
          <p:cNvSpPr/>
          <p:nvPr/>
        </p:nvSpPr>
        <p:spPr>
          <a:xfrm>
            <a:off x="1238100" y="6872400"/>
            <a:ext cx="15811800" cy="3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Visualização de Dados: </a:t>
            </a:r>
            <a:r>
              <a:rPr lang="pt-BR" sz="2600">
                <a:solidFill>
                  <a:schemeClr val="dk1"/>
                </a:solidFill>
              </a:rPr>
              <a:t>Gráficos como histogramas, boxplots e gráficos de dispersão são fundamentais para identificar padrões, tendências e anomalias nos dados de forma visual.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d93b652517_1_32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Como aplicar EDA eficientemente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2d93b652517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63" y="2928375"/>
            <a:ext cx="114204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d93b652517_1_32"/>
          <p:cNvSpPr/>
          <p:nvPr/>
        </p:nvSpPr>
        <p:spPr>
          <a:xfrm>
            <a:off x="5892675" y="3371375"/>
            <a:ext cx="2146800" cy="25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2d93b652517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238" y="3265050"/>
            <a:ext cx="7379526" cy="4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d93b652517_1_82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Histograma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d994219a9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38" y="2378700"/>
            <a:ext cx="8635674" cy="62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d994219a91_0_0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Boxplot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d994219a91_0_0"/>
          <p:cNvSpPr/>
          <p:nvPr/>
        </p:nvSpPr>
        <p:spPr>
          <a:xfrm>
            <a:off x="9759100" y="2378700"/>
            <a:ext cx="7290900" cy="8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Q1: </a:t>
            </a:r>
            <a:r>
              <a:rPr lang="pt-BR" sz="2600">
                <a:solidFill>
                  <a:schemeClr val="dk1"/>
                </a:solidFill>
              </a:rPr>
              <a:t>25% dos dados estão abaixo de Q1, e 75% estão acima - é a mediana da primeira metade dos dados</a:t>
            </a:r>
            <a:br>
              <a:rPr b="1" lang="pt-BR" sz="2600">
                <a:solidFill>
                  <a:schemeClr val="dk1"/>
                </a:solidFill>
              </a:rPr>
            </a:b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Q2: </a:t>
            </a:r>
            <a:r>
              <a:rPr lang="pt-BR" sz="2600">
                <a:solidFill>
                  <a:schemeClr val="dk1"/>
                </a:solidFill>
              </a:rPr>
              <a:t>Mediana de todos os dados (50% abaixo e 50% acima)</a:t>
            </a:r>
            <a:br>
              <a:rPr b="1" lang="pt-BR" sz="2600">
                <a:solidFill>
                  <a:schemeClr val="dk1"/>
                </a:solidFill>
              </a:rPr>
            </a:b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Q3: </a:t>
            </a:r>
            <a:r>
              <a:rPr lang="pt-BR" sz="2600">
                <a:solidFill>
                  <a:schemeClr val="dk1"/>
                </a:solidFill>
              </a:rPr>
              <a:t>75% dos dados estão abaixo de Q3 e 25% acima.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994219a91_0_8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Dispersão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2d994219a9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263" y="2690750"/>
            <a:ext cx="9483474" cy="66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93b652517_1_39"/>
          <p:cNvSpPr/>
          <p:nvPr/>
        </p:nvSpPr>
        <p:spPr>
          <a:xfrm>
            <a:off x="1238100" y="6872400"/>
            <a:ext cx="15811800" cy="3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Análise de Correlação: </a:t>
            </a:r>
            <a:r>
              <a:rPr lang="pt-BR" sz="2600">
                <a:solidFill>
                  <a:schemeClr val="dk1"/>
                </a:solidFill>
              </a:rPr>
              <a:t>Examinar a correlação entre variáveis pode ajudar a identificar relações fortes ou fracas, guiando a escolha de variáveis relevantes para o modelo.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d93b652517_1_39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Como aplicar EDA eficientemente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2d93b652517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63" y="2928375"/>
            <a:ext cx="114204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d93b652517_1_39"/>
          <p:cNvSpPr/>
          <p:nvPr/>
        </p:nvSpPr>
        <p:spPr>
          <a:xfrm>
            <a:off x="8070613" y="3414600"/>
            <a:ext cx="2146800" cy="25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c9cd30259_0_0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Correlação de Spearman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34c9cd302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00" y="2596963"/>
            <a:ext cx="10548001" cy="5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4c9cd3025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275" y="8278275"/>
            <a:ext cx="39814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93b652517_1_4"/>
          <p:cNvSpPr/>
          <p:nvPr/>
        </p:nvSpPr>
        <p:spPr>
          <a:xfrm>
            <a:off x="1359000" y="2665392"/>
            <a:ext cx="13725300" cy="6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Dados categóricos (qualitativos): </a:t>
            </a:r>
            <a:r>
              <a:rPr lang="pt-BR" sz="2600"/>
              <a:t>são características, classificações ou categorias</a:t>
            </a:r>
            <a:br>
              <a:rPr b="1" lang="pt-BR" sz="2600"/>
            </a:br>
            <a:endParaRPr b="1"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São divididos em nominais (sem ordem natural) e ordinais (possuem uma ordem)</a:t>
            </a:r>
            <a:br>
              <a:rPr b="1" lang="pt-BR" sz="2600"/>
            </a:br>
            <a:endParaRPr b="1"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Nominais: Cor (azul, vermelho, verde), estado civil (solteiro, casado, união estável)</a:t>
            </a: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endParaRPr b="1"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Ordinais: Nível de aprovação (ruim, regular, bom, ótimo), escolaridade (fundamental, médio, superior)</a:t>
            </a:r>
            <a:endParaRPr b="1"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d93b652517_1_4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Tipos de dados - Categóricos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d93b652517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975" y="4884075"/>
            <a:ext cx="2337351" cy="15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d93b652517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063" y="7615525"/>
            <a:ext cx="2461175" cy="22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93b652517_1_46"/>
          <p:cNvSpPr/>
          <p:nvPr/>
        </p:nvSpPr>
        <p:spPr>
          <a:xfrm>
            <a:off x="1238100" y="6872400"/>
            <a:ext cx="15811800" cy="3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Tratamento de Valores Faltantes e Outliers: </a:t>
            </a:r>
            <a:r>
              <a:rPr lang="pt-BR" sz="2600">
                <a:solidFill>
                  <a:schemeClr val="dk1"/>
                </a:solidFill>
              </a:rPr>
              <a:t>Esses problemas devem ser resolvidos antes de qualquer modelagem, seja por meio de imputação, exclusão ou outra abordagem.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d93b652517_1_46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Como aplicar EDA eficientemente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g2d93b652517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63" y="2928375"/>
            <a:ext cx="114204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d93b652517_1_46"/>
          <p:cNvSpPr/>
          <p:nvPr/>
        </p:nvSpPr>
        <p:spPr>
          <a:xfrm>
            <a:off x="10318188" y="3414600"/>
            <a:ext cx="2146800" cy="25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c9cd30259_0_19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Valores faltantes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34c9cd3025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75" y="3688325"/>
            <a:ext cx="9258451" cy="27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c9cd30259_0_9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Outliers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34c9cd302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825" y="2870700"/>
            <a:ext cx="69151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4c9cd3025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50" y="3626262"/>
            <a:ext cx="7360000" cy="3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93b652517_1_53"/>
          <p:cNvSpPr/>
          <p:nvPr/>
        </p:nvSpPr>
        <p:spPr>
          <a:xfrm>
            <a:off x="1238100" y="6872400"/>
            <a:ext cx="15811800" cy="3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>
                <a:solidFill>
                  <a:schemeClr val="dk1"/>
                </a:solidFill>
              </a:rPr>
              <a:t>Verificação de Distribuições: </a:t>
            </a:r>
            <a:r>
              <a:rPr lang="pt-BR" sz="2600">
                <a:solidFill>
                  <a:schemeClr val="dk1"/>
                </a:solidFill>
              </a:rPr>
              <a:t>A verificação se as variáveis seguem </a:t>
            </a:r>
            <a:r>
              <a:rPr b="1" lang="pt-BR" sz="2600">
                <a:solidFill>
                  <a:schemeClr val="dk1"/>
                </a:solidFill>
              </a:rPr>
              <a:t>distribuições</a:t>
            </a:r>
            <a:r>
              <a:rPr lang="pt-BR" sz="2600">
                <a:solidFill>
                  <a:schemeClr val="dk1"/>
                </a:solidFill>
              </a:rPr>
              <a:t> </a:t>
            </a:r>
            <a:r>
              <a:rPr b="1" lang="pt-BR" sz="2600">
                <a:solidFill>
                  <a:schemeClr val="dk1"/>
                </a:solidFill>
              </a:rPr>
              <a:t>normais</a:t>
            </a:r>
            <a:r>
              <a:rPr lang="pt-BR" sz="2600">
                <a:solidFill>
                  <a:schemeClr val="dk1"/>
                </a:solidFill>
              </a:rPr>
              <a:t> ou </a:t>
            </a:r>
            <a:r>
              <a:rPr b="1" lang="pt-BR" sz="2600">
                <a:solidFill>
                  <a:schemeClr val="dk1"/>
                </a:solidFill>
              </a:rPr>
              <a:t>assimétricas</a:t>
            </a:r>
            <a:r>
              <a:rPr lang="pt-BR" sz="2600">
                <a:solidFill>
                  <a:schemeClr val="dk1"/>
                </a:solidFill>
              </a:rPr>
              <a:t> pode ser importante para o </a:t>
            </a:r>
            <a:r>
              <a:rPr b="1" lang="pt-BR" sz="2600">
                <a:solidFill>
                  <a:schemeClr val="dk1"/>
                </a:solidFill>
              </a:rPr>
              <a:t>tipo de modelagem a ser escolhido</a:t>
            </a:r>
            <a:r>
              <a:rPr lang="pt-BR" sz="2600">
                <a:solidFill>
                  <a:schemeClr val="dk1"/>
                </a:solidFill>
              </a:rPr>
              <a:t>. Muitas técnicas de machine learning têm um desempenho melhor com dados normalizados.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d93b652517_1_53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Como aplicar EDA eficientemente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2d93b652517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63" y="2928375"/>
            <a:ext cx="114204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d93b652517_1_53"/>
          <p:cNvSpPr/>
          <p:nvPr/>
        </p:nvSpPr>
        <p:spPr>
          <a:xfrm>
            <a:off x="12508138" y="3429000"/>
            <a:ext cx="2146800" cy="25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c9cd30259_0_27"/>
          <p:cNvSpPr/>
          <p:nvPr/>
        </p:nvSpPr>
        <p:spPr>
          <a:xfrm>
            <a:off x="1359000" y="1326600"/>
            <a:ext cx="14273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59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Verificação das distribuições - Histograma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34c9cd3025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000" y="3025600"/>
            <a:ext cx="7235999" cy="50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dfbc8d1c4_0_2"/>
          <p:cNvSpPr/>
          <p:nvPr/>
        </p:nvSpPr>
        <p:spPr>
          <a:xfrm>
            <a:off x="2447330" y="4525200"/>
            <a:ext cx="14406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30"/>
              <a:buFont typeface="Franklin Gothic"/>
              <a:buNone/>
            </a:pPr>
            <a:r>
              <a:rPr lang="pt-BR" sz="1003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Obrigado!</a:t>
            </a:r>
            <a:endParaRPr b="0" i="0" sz="100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93b652517_1_10"/>
          <p:cNvSpPr/>
          <p:nvPr/>
        </p:nvSpPr>
        <p:spPr>
          <a:xfrm>
            <a:off x="1359000" y="2665392"/>
            <a:ext cx="13725300" cy="6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Dados num</a:t>
            </a:r>
            <a:r>
              <a:rPr b="1" lang="pt-BR" sz="2600"/>
              <a:t>éricos</a:t>
            </a:r>
            <a:r>
              <a:rPr b="1" lang="pt-BR" sz="2600"/>
              <a:t> (quantitativos): </a:t>
            </a:r>
            <a:r>
              <a:rPr lang="pt-BR" sz="2600"/>
              <a:t>quantidades que podem ser contadas ou medidas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São divididos em discretos (</a:t>
            </a:r>
            <a:r>
              <a:rPr lang="pt-BR" sz="2600"/>
              <a:t>é possível contá-los, com valores inteiros e específicos</a:t>
            </a:r>
            <a:r>
              <a:rPr b="1" lang="pt-BR" sz="2600"/>
              <a:t>) e cont</a:t>
            </a:r>
            <a:r>
              <a:rPr b="1" lang="pt-BR" sz="2600"/>
              <a:t>ínuos (</a:t>
            </a:r>
            <a:r>
              <a:rPr lang="pt-BR" sz="2600"/>
              <a:t>medidos, podem assumir qualquer valor dentro de um intervalo</a:t>
            </a:r>
            <a:r>
              <a:rPr b="1" lang="pt-BR" sz="2600"/>
              <a:t>)</a:t>
            </a:r>
            <a:br>
              <a:rPr b="1" lang="pt-BR" sz="2600"/>
            </a:br>
            <a:endParaRPr b="1"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Discretos (são números inteiros): </a:t>
            </a:r>
            <a:r>
              <a:rPr lang="pt-BR" sz="2600"/>
              <a:t>número de filhos, quantidade de produtos em estoque</a:t>
            </a:r>
            <a:br>
              <a:rPr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br>
              <a:rPr b="1" lang="pt-BR" sz="2600"/>
            </a:br>
            <a:endParaRPr b="1"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pt-BR" sz="2600"/>
              <a:t>Contínuos (podem ser decimais): </a:t>
            </a:r>
            <a:r>
              <a:rPr lang="pt-BR" sz="2600"/>
              <a:t>Altura, peso, temperatura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d93b652517_1_10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Tipos de dados - Num</a:t>
            </a: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éricos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2d93b65251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500" y="5641725"/>
            <a:ext cx="2268501" cy="21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d93b652517_1_10"/>
          <p:cNvPicPr preferRelativeResize="0"/>
          <p:nvPr/>
        </p:nvPicPr>
        <p:blipFill rotWithShape="1">
          <a:blip r:embed="rId4">
            <a:alphaModFix/>
          </a:blip>
          <a:srcRect b="9600" l="0" r="0" t="0"/>
          <a:stretch/>
        </p:blipFill>
        <p:spPr>
          <a:xfrm>
            <a:off x="11876400" y="7171200"/>
            <a:ext cx="2898900" cy="23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60880" y="2520000"/>
            <a:ext cx="1440612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30"/>
              <a:buFont typeface="Franklin Gothic"/>
              <a:buNone/>
            </a:pPr>
            <a:r>
              <a:rPr lang="pt-BR" sz="1003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Análise exploratória de dados</a:t>
            </a:r>
            <a:endParaRPr b="0" i="0" sz="100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d8ecf1ee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00" y="2000225"/>
            <a:ext cx="14551574" cy="6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8ecf1ee90_0_6"/>
          <p:cNvSpPr/>
          <p:nvPr/>
        </p:nvSpPr>
        <p:spPr>
          <a:xfrm>
            <a:off x="8255525" y="3472225"/>
            <a:ext cx="6828900" cy="6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descobre padrões</a:t>
            </a:r>
            <a:r>
              <a:rPr lang="pt-BR" sz="2600"/>
              <a:t>,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identifica anomalias</a:t>
            </a:r>
            <a:r>
              <a:rPr lang="pt-BR" sz="2600"/>
              <a:t>,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testa </a:t>
            </a:r>
            <a:r>
              <a:rPr lang="pt-BR" sz="2600"/>
              <a:t>uma </a:t>
            </a:r>
            <a:r>
              <a:rPr b="1" lang="pt-BR" sz="2600"/>
              <a:t>hipótese </a:t>
            </a:r>
            <a:r>
              <a:rPr lang="pt-BR" sz="2600"/>
              <a:t>ou 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verifica suposições</a:t>
            </a:r>
            <a:r>
              <a:rPr lang="pt-BR" sz="2600"/>
              <a:t>.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d8ecf1ee90_0_6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 que a EDA faz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2d8ecf1ee9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00" y="2867100"/>
            <a:ext cx="6048900" cy="60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8ecf1ee90_0_16"/>
          <p:cNvSpPr/>
          <p:nvPr/>
        </p:nvSpPr>
        <p:spPr>
          <a:xfrm>
            <a:off x="6483400" y="2553625"/>
            <a:ext cx="8601000" cy="6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pt-BR" sz="2600"/>
              <a:t>O </a:t>
            </a:r>
            <a:r>
              <a:rPr b="1" lang="pt-BR" sz="2600"/>
              <a:t>principal propósito </a:t>
            </a:r>
            <a:r>
              <a:rPr lang="pt-BR" sz="2600"/>
              <a:t>da </a:t>
            </a:r>
            <a:r>
              <a:rPr b="1" lang="pt-BR" sz="2600"/>
              <a:t>EDA </a:t>
            </a:r>
            <a:r>
              <a:rPr lang="pt-BR" sz="2600"/>
              <a:t>é </a:t>
            </a:r>
            <a:r>
              <a:rPr b="1" lang="pt-BR" sz="2600"/>
              <a:t>ajudar </a:t>
            </a:r>
            <a:r>
              <a:rPr lang="pt-BR" sz="2600"/>
              <a:t>a </a:t>
            </a:r>
            <a:r>
              <a:rPr b="1" lang="pt-BR" sz="2600"/>
              <a:t>olhar </a:t>
            </a:r>
            <a:r>
              <a:rPr lang="pt-BR" sz="2600"/>
              <a:t>para os </a:t>
            </a:r>
            <a:r>
              <a:rPr b="1" lang="pt-BR" sz="2600"/>
              <a:t>dados antes </a:t>
            </a:r>
            <a:r>
              <a:rPr lang="pt-BR" sz="2600"/>
              <a:t>de fazer quaisquer </a:t>
            </a:r>
            <a:r>
              <a:rPr b="1" lang="pt-BR" sz="2600"/>
              <a:t>suposições</a:t>
            </a:r>
            <a:r>
              <a:rPr lang="pt-BR" sz="2600"/>
              <a:t>.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pt-BR" sz="2600"/>
              <a:t>Pode ajudar a </a:t>
            </a:r>
            <a:r>
              <a:rPr b="1" lang="pt-BR" sz="2600"/>
              <a:t>identificar erros óbvios</a:t>
            </a:r>
            <a:r>
              <a:rPr lang="pt-BR" sz="2600"/>
              <a:t>, bem como </a:t>
            </a:r>
            <a:r>
              <a:rPr b="1" lang="pt-BR" sz="2600"/>
              <a:t>entender melhor </a:t>
            </a:r>
            <a:r>
              <a:rPr lang="pt-BR" sz="2600"/>
              <a:t>os </a:t>
            </a:r>
            <a:r>
              <a:rPr b="1" lang="pt-BR" sz="2600"/>
              <a:t>padrões </a:t>
            </a:r>
            <a:r>
              <a:rPr lang="pt-BR" sz="2600"/>
              <a:t>nos </a:t>
            </a:r>
            <a:r>
              <a:rPr b="1" lang="pt-BR" sz="2600"/>
              <a:t>dados</a:t>
            </a:r>
            <a:r>
              <a:rPr lang="pt-BR" sz="2600"/>
              <a:t>, </a:t>
            </a:r>
            <a:r>
              <a:rPr b="1" lang="pt-BR" sz="2600"/>
              <a:t>detectar valores discrepantes </a:t>
            </a:r>
            <a:r>
              <a:rPr lang="pt-BR" sz="2600"/>
              <a:t>ou </a:t>
            </a:r>
            <a:r>
              <a:rPr b="1" lang="pt-BR" sz="2600"/>
              <a:t>eventos anômalos</a:t>
            </a:r>
            <a:r>
              <a:rPr lang="pt-BR" sz="2600"/>
              <a:t>, encontrar </a:t>
            </a:r>
            <a:r>
              <a:rPr b="1" lang="pt-BR" sz="2600"/>
              <a:t>relações interessantes </a:t>
            </a:r>
            <a:r>
              <a:rPr lang="pt-BR" sz="2600"/>
              <a:t>entre as </a:t>
            </a:r>
            <a:r>
              <a:rPr b="1" lang="pt-BR" sz="2600"/>
              <a:t>variáveis</a:t>
            </a:r>
            <a:r>
              <a:rPr lang="pt-BR" sz="2600"/>
              <a:t>.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Vamos “</a:t>
            </a:r>
            <a:r>
              <a:rPr b="1" lang="pt-BR" sz="2600"/>
              <a:t>garimpar</a:t>
            </a:r>
            <a:r>
              <a:rPr lang="pt-BR" sz="2600"/>
              <a:t>” os dados</a:t>
            </a:r>
            <a:endParaRPr sz="2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d8ecf1ee90_0_16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Para que serve a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2d8ecf1ee9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00" y="2553625"/>
            <a:ext cx="4352975" cy="59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8ecf1ee90_0_106"/>
          <p:cNvSpPr/>
          <p:nvPr/>
        </p:nvSpPr>
        <p:spPr>
          <a:xfrm>
            <a:off x="1359000" y="3213093"/>
            <a:ext cx="13725300" cy="6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1" lang="pt-BR" sz="2600"/>
              <a:t>Antes de supor algo </a:t>
            </a:r>
            <a:r>
              <a:rPr lang="pt-BR" sz="2600"/>
              <a:t>sobre os dados, a análise exploratória vai nos mostrar verdades sobre eles.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pt-BR" sz="2600"/>
              <a:t>Em uma base de dados, uma </a:t>
            </a:r>
            <a:r>
              <a:rPr b="1" lang="pt-BR" sz="2600"/>
              <a:t>análise exploratória </a:t>
            </a:r>
            <a:r>
              <a:rPr lang="pt-BR" sz="2600"/>
              <a:t>ajuda a </a:t>
            </a:r>
            <a:r>
              <a:rPr b="1" lang="pt-BR" sz="2600"/>
              <a:t>obter respostas </a:t>
            </a:r>
            <a:r>
              <a:rPr lang="pt-BR" sz="2600"/>
              <a:t>para as perguntas.</a:t>
            </a:r>
            <a:br>
              <a:rPr lang="pt-BR" sz="2600"/>
            </a:br>
            <a:endParaRPr sz="2600"/>
          </a:p>
          <a:p>
            <a:pPr indent="-3936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/>
              <a:t>Também nos mostra a </a:t>
            </a:r>
            <a:r>
              <a:rPr b="1" lang="pt-BR" sz="2600"/>
              <a:t>qualidade dos dados (se tem dados redundantes, faltantes, etc)</a:t>
            </a:r>
            <a:endParaRPr b="1"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d8ecf1ee90_0_106"/>
          <p:cNvSpPr/>
          <p:nvPr/>
        </p:nvSpPr>
        <p:spPr>
          <a:xfrm>
            <a:off x="1359000" y="1326600"/>
            <a:ext cx="12849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984"/>
              </a:lnSpc>
              <a:spcBef>
                <a:spcPts val="0"/>
              </a:spcBef>
              <a:spcAft>
                <a:spcPts val="0"/>
              </a:spcAft>
              <a:buClr>
                <a:srgbClr val="232D5F"/>
              </a:buClr>
              <a:buSzPts val="6500"/>
              <a:buFont typeface="Franklin Gothic"/>
              <a:buNone/>
            </a:pPr>
            <a:r>
              <a:rPr lang="pt-BR" sz="6500">
                <a:solidFill>
                  <a:srgbClr val="232D5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Para que serve a EDA</a:t>
            </a:r>
            <a:endParaRPr b="0" i="0" sz="6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Stela da Costa Martins Sebastiao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4</vt:i4>
  </property>
</Properties>
</file>